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7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6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4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86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3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277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3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6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86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26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973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54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82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B038D1-2228-4EA7-B68D-488C0A3EDCC9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B1C6E0-9DB0-4E76-AFE2-9AA4817A7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65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4C7C8BCD-875A-98CD-211D-1FAC67F113E3}"/>
              </a:ext>
            </a:extLst>
          </p:cNvPr>
          <p:cNvSpPr/>
          <p:nvPr/>
        </p:nvSpPr>
        <p:spPr>
          <a:xfrm>
            <a:off x="62801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PARC Engineer's League 2025</a:t>
            </a:r>
            <a:endParaRPr lang="en-US" sz="2800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0B4F2AA5-9DB1-03C0-DE93-F2A1D588409F}"/>
              </a:ext>
            </a:extLst>
          </p:cNvPr>
          <p:cNvSpPr/>
          <p:nvPr/>
        </p:nvSpPr>
        <p:spPr>
          <a:xfrm>
            <a:off x="62801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DAUST TEAM: Prince Gildas Mbama Kombila, Mohammed Ndoye, Babacar Ndiaye</a:t>
            </a:r>
            <a:endParaRPr lang="en-US" sz="1750" b="1" dirty="0"/>
          </a:p>
        </p:txBody>
      </p:sp>
      <p:pic>
        <p:nvPicPr>
          <p:cNvPr id="5" name="Picture 4" descr="A back view of a machine&#10;&#10;AI-generated content may be incorrect.">
            <a:extLst>
              <a:ext uri="{FF2B5EF4-FFF2-40B4-BE49-F238E27FC236}">
                <a16:creationId xmlns:a16="http://schemas.microsoft.com/office/drawing/2014/main" id="{EDD59AF2-FA1A-67ED-8F9F-530C7CE6EB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344" y="160020"/>
            <a:ext cx="5852172" cy="32918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 descr="A toy tractor with a black box on it&#10;&#10;AI-generated content may be incorrect.">
            <a:extLst>
              <a:ext uri="{FF2B5EF4-FFF2-40B4-BE49-F238E27FC236}">
                <a16:creationId xmlns:a16="http://schemas.microsoft.com/office/drawing/2014/main" id="{5129B532-FFE6-9004-65AD-5F1FEE0C4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4" y="4579501"/>
            <a:ext cx="5852172" cy="3291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red and black toy vehicle&#10;&#10;AI-generated content may be incorrect.">
            <a:extLst>
              <a:ext uri="{FF2B5EF4-FFF2-40B4-BE49-F238E27FC236}">
                <a16:creationId xmlns:a16="http://schemas.microsoft.com/office/drawing/2014/main" id="{BF8E99F8-1F1A-5663-B938-3BB029C0C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4" y="0"/>
            <a:ext cx="5852172" cy="3291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A logo with white stars&#10;&#10;AI-generated content may be incorrect.">
            <a:extLst>
              <a:ext uri="{FF2B5EF4-FFF2-40B4-BE49-F238E27FC236}">
                <a16:creationId xmlns:a16="http://schemas.microsoft.com/office/drawing/2014/main" id="{12D1D068-E58D-B940-D1FA-9B4D93F7C8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50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153C9FA-7808-0CD7-BA01-A0D091438513}"/>
              </a:ext>
            </a:extLst>
          </p:cNvPr>
          <p:cNvSpPr/>
          <p:nvPr/>
        </p:nvSpPr>
        <p:spPr>
          <a:xfrm>
            <a:off x="2842795" y="3786306"/>
            <a:ext cx="8431887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chemeClr val="bg1"/>
                </a:solidFill>
                <a:ea typeface="Alice" pitchFamily="34" charset="-122"/>
                <a:cs typeface="Alice" pitchFamily="34" charset="-120"/>
              </a:rPr>
              <a:t>Challenges &amp; Future Improvements</a:t>
            </a:r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F7EFC4F-6976-60C2-0E28-D43F03BD0686}"/>
              </a:ext>
            </a:extLst>
          </p:cNvPr>
          <p:cNvSpPr/>
          <p:nvPr/>
        </p:nvSpPr>
        <p:spPr>
          <a:xfrm>
            <a:off x="735806" y="4725948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Current Limitations</a:t>
            </a:r>
            <a:endParaRPr lang="en-US" sz="20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7096A7E-CA84-FC7F-381A-3CCC7FB3C942}"/>
              </a:ext>
            </a:extLst>
          </p:cNvPr>
          <p:cNvSpPr/>
          <p:nvPr/>
        </p:nvSpPr>
        <p:spPr>
          <a:xfrm>
            <a:off x="735806" y="5264467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Servomotor torque insufficient for heavy loads</a:t>
            </a:r>
            <a:endParaRPr lang="en-US" sz="16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5B063F2-9917-BBC8-8A46-C8B5EC98A097}"/>
              </a:ext>
            </a:extLst>
          </p:cNvPr>
          <p:cNvSpPr/>
          <p:nvPr/>
        </p:nvSpPr>
        <p:spPr>
          <a:xfrm>
            <a:off x="735806" y="5674400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Limited durability of hobby components</a:t>
            </a:r>
            <a:endParaRPr lang="en-US" sz="16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DF23FE27-805C-2E87-AA36-42F8DD344F32}"/>
              </a:ext>
            </a:extLst>
          </p:cNvPr>
          <p:cNvSpPr/>
          <p:nvPr/>
        </p:nvSpPr>
        <p:spPr>
          <a:xfrm>
            <a:off x="735806" y="6084332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Movement precision and backlash issues</a:t>
            </a:r>
            <a:endParaRPr lang="en-US" sz="16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112D975-AAA7-A960-CC39-17EE3A79718E}"/>
              </a:ext>
            </a:extLst>
          </p:cNvPr>
          <p:cNvSpPr/>
          <p:nvPr/>
        </p:nvSpPr>
        <p:spPr>
          <a:xfrm>
            <a:off x="735806" y="6494264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Power management challenges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</a:rPr>
              <a:t>No water proof</a:t>
            </a:r>
            <a:endParaRPr lang="en-US" sz="16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AC76D3BB-E662-22DA-7671-A9328AEF0F7E}"/>
              </a:ext>
            </a:extLst>
          </p:cNvPr>
          <p:cNvSpPr/>
          <p:nvPr/>
        </p:nvSpPr>
        <p:spPr>
          <a:xfrm>
            <a:off x="7579281" y="4725948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chemeClr val="bg1"/>
                </a:solidFill>
                <a:ea typeface="Alice" pitchFamily="34" charset="-122"/>
                <a:cs typeface="Alice" pitchFamily="34" charset="-120"/>
              </a:rPr>
              <a:t>Planned Upgrades</a:t>
            </a:r>
            <a:endParaRPr lang="en-US" sz="2050" dirty="0">
              <a:solidFill>
                <a:schemeClr val="bg1"/>
              </a:solidFill>
            </a:endParaRP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4848BDEE-DBD3-664C-99F5-B4E852442455}"/>
              </a:ext>
            </a:extLst>
          </p:cNvPr>
          <p:cNvSpPr/>
          <p:nvPr/>
        </p:nvSpPr>
        <p:spPr>
          <a:xfrm>
            <a:off x="7579281" y="5264467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Replace servos with stepper motors + planetary gearboxes</a:t>
            </a:r>
            <a:endParaRPr lang="en-US" sz="165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9BE58613-A119-DC93-020B-056075A494E5}"/>
              </a:ext>
            </a:extLst>
          </p:cNvPr>
          <p:cNvSpPr/>
          <p:nvPr/>
        </p:nvSpPr>
        <p:spPr>
          <a:xfrm>
            <a:off x="7579281" y="5674400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Create custom PCB to replace Arduino and relay modules</a:t>
            </a:r>
            <a:endParaRPr lang="en-US" sz="165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D68CAFF0-FA06-0390-99CA-09CD369F1542}"/>
              </a:ext>
            </a:extLst>
          </p:cNvPr>
          <p:cNvSpPr/>
          <p:nvPr/>
        </p:nvSpPr>
        <p:spPr>
          <a:xfrm>
            <a:off x="7579281" y="6084332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Use industrial-grade components (valves, pumps, nozzles)</a:t>
            </a:r>
            <a:endParaRPr lang="en-US" sz="165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EF2A427E-E757-272F-2A5F-CA4D6601FC5A}"/>
              </a:ext>
            </a:extLst>
          </p:cNvPr>
          <p:cNvSpPr/>
          <p:nvPr/>
        </p:nvSpPr>
        <p:spPr>
          <a:xfrm>
            <a:off x="7579281" y="6494264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Hybrid structure (metal + 3D printing)</a:t>
            </a:r>
            <a:endParaRPr lang="en-US" sz="165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9D273107-1514-0C98-A8ED-00104B36E9DC}"/>
              </a:ext>
            </a:extLst>
          </p:cNvPr>
          <p:cNvSpPr/>
          <p:nvPr/>
        </p:nvSpPr>
        <p:spPr>
          <a:xfrm>
            <a:off x="7579281" y="6904196"/>
            <a:ext cx="6322933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Add closed-loop sensors for flow and pressure 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</a:rPr>
              <a:t>IP68</a:t>
            </a:r>
            <a:endParaRPr lang="en-US" sz="1650" dirty="0"/>
          </a:p>
        </p:txBody>
      </p:sp>
      <p:pic>
        <p:nvPicPr>
          <p:cNvPr id="14" name="Picture 13" descr="A logo with white stars&#10;&#10;AI-generated content may be incorrect.">
            <a:extLst>
              <a:ext uri="{FF2B5EF4-FFF2-40B4-BE49-F238E27FC236}">
                <a16:creationId xmlns:a16="http://schemas.microsoft.com/office/drawing/2014/main" id="{60AACF73-9223-821E-455D-4D1F78D8F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65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D2A25FD-3C19-1307-75CE-F61E15C50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7505" y="1235986"/>
            <a:ext cx="7131263" cy="40113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31E9372-51F8-3E6A-E772-888615CC1FE0}"/>
              </a:ext>
            </a:extLst>
          </p:cNvPr>
          <p:cNvSpPr/>
          <p:nvPr/>
        </p:nvSpPr>
        <p:spPr>
          <a:xfrm>
            <a:off x="6280190" y="9154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6651D633-411B-42DB-3398-0B877C1CCDAE}"/>
              </a:ext>
            </a:extLst>
          </p:cNvPr>
          <p:cNvSpPr/>
          <p:nvPr/>
        </p:nvSpPr>
        <p:spPr>
          <a:xfrm>
            <a:off x="6280190" y="1964412"/>
            <a:ext cx="226814" cy="1669852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A3E6E45-7DDB-B20D-8906-77457D75A1D7}"/>
              </a:ext>
            </a:extLst>
          </p:cNvPr>
          <p:cNvSpPr/>
          <p:nvPr/>
        </p:nvSpPr>
        <p:spPr>
          <a:xfrm>
            <a:off x="6733818" y="21912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Successful Prototype</a:t>
            </a:r>
            <a:endParaRPr lang="en-US" sz="22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765B984-CAB3-BCC5-F155-EED1F59F43CF}"/>
              </a:ext>
            </a:extLst>
          </p:cNvPr>
          <p:cNvSpPr/>
          <p:nvPr/>
        </p:nvSpPr>
        <p:spPr>
          <a:xfrm>
            <a:off x="6733818" y="2681645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We've demonstrated a functional lightweight, intelligent, remotely-controlled spraying system</a:t>
            </a:r>
            <a:endParaRPr lang="en-US" sz="1750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4E92F685-6436-FB73-DD17-483E379D1A9D}"/>
              </a:ext>
            </a:extLst>
          </p:cNvPr>
          <p:cNvSpPr/>
          <p:nvPr/>
        </p:nvSpPr>
        <p:spPr>
          <a:xfrm>
            <a:off x="6620351" y="3804285"/>
            <a:ext cx="226814" cy="1669852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68215DA9-14E8-200A-03BA-C0FE157DE4FE}"/>
              </a:ext>
            </a:extLst>
          </p:cNvPr>
          <p:cNvSpPr/>
          <p:nvPr/>
        </p:nvSpPr>
        <p:spPr>
          <a:xfrm>
            <a:off x="7073979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Clear Analysis</a:t>
            </a:r>
            <a:endParaRPr lang="en-US" sz="22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63FEC181-8AED-5A03-71FD-48FD20C6D447}"/>
              </a:ext>
            </a:extLst>
          </p:cNvPr>
          <p:cNvSpPr/>
          <p:nvPr/>
        </p:nvSpPr>
        <p:spPr>
          <a:xfrm>
            <a:off x="7073979" y="4521517"/>
            <a:ext cx="67626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Identified strengths for prototyping (cost, weight) and limitations for real applications (torque, durability)</a:t>
            </a:r>
            <a:endParaRPr lang="en-US" sz="175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467EE36F-BC78-51ED-47E8-606E7D6C4786}"/>
              </a:ext>
            </a:extLst>
          </p:cNvPr>
          <p:cNvSpPr/>
          <p:nvPr/>
        </p:nvSpPr>
        <p:spPr>
          <a:xfrm>
            <a:off x="6960632" y="5644158"/>
            <a:ext cx="226814" cy="1669852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870C8DD-6D6E-E936-387E-B0B4842153EE}"/>
              </a:ext>
            </a:extLst>
          </p:cNvPr>
          <p:cNvSpPr/>
          <p:nvPr/>
        </p:nvSpPr>
        <p:spPr>
          <a:xfrm>
            <a:off x="7414260" y="5870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Defined Roadmap</a:t>
            </a:r>
            <a:endParaRPr lang="en-US" sz="22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D1C7268-A8B9-8851-9370-7A4669A6379D}"/>
              </a:ext>
            </a:extLst>
          </p:cNvPr>
          <p:cNvSpPr/>
          <p:nvPr/>
        </p:nvSpPr>
        <p:spPr>
          <a:xfrm>
            <a:off x="7414260" y="6361390"/>
            <a:ext cx="64223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Clear technical path to evolve this prototype into a robust, high-performance solution ready for precision agriculture</a:t>
            </a:r>
            <a:endParaRPr lang="en-US" sz="1750" dirty="0"/>
          </a:p>
        </p:txBody>
      </p:sp>
      <p:pic>
        <p:nvPicPr>
          <p:cNvPr id="12" name="Picture 11" descr="A logo with white stars&#10;&#10;AI-generated content may be incorrect.">
            <a:extLst>
              <a:ext uri="{FF2B5EF4-FFF2-40B4-BE49-F238E27FC236}">
                <a16:creationId xmlns:a16="http://schemas.microsoft.com/office/drawing/2014/main" id="{EBB4242A-A508-6303-5D86-D0DAB9367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26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46169081-2930-27CA-D273-F2636597C396}"/>
              </a:ext>
            </a:extLst>
          </p:cNvPr>
          <p:cNvSpPr/>
          <p:nvPr/>
        </p:nvSpPr>
        <p:spPr>
          <a:xfrm>
            <a:off x="7029450" y="0"/>
            <a:ext cx="7600950" cy="8229600"/>
          </a:xfrm>
          <a:prstGeom prst="rtTriangle">
            <a:avLst/>
          </a:prstGeom>
          <a:pattFill prst="lgConfetti">
            <a:fgClr>
              <a:schemeClr val="accent2"/>
            </a:fgClr>
            <a:bgClr>
              <a:schemeClr val="bg1"/>
            </a:bgClr>
          </a:patt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5A70EFF-6DC8-8EC8-4D99-1BA04BB0DBC5}"/>
              </a:ext>
            </a:extLst>
          </p:cNvPr>
          <p:cNvSpPr/>
          <p:nvPr/>
        </p:nvSpPr>
        <p:spPr>
          <a:xfrm>
            <a:off x="703184" y="1865114"/>
            <a:ext cx="3664744" cy="338649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509CAC5-7280-BDBE-EC93-F4B1A0976786}"/>
              </a:ext>
            </a:extLst>
          </p:cNvPr>
          <p:cNvSpPr/>
          <p:nvPr/>
        </p:nvSpPr>
        <p:spPr>
          <a:xfrm>
            <a:off x="4549140" y="1908810"/>
            <a:ext cx="3801071" cy="33123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68629D0B-DD79-B8A3-C962-0B30B82C66D2}"/>
              </a:ext>
            </a:extLst>
          </p:cNvPr>
          <p:cNvSpPr/>
          <p:nvPr/>
        </p:nvSpPr>
        <p:spPr>
          <a:xfrm>
            <a:off x="793790" y="10202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Challenge</a:t>
            </a:r>
            <a:endParaRPr lang="en-US" sz="44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EC0FC58-2CA0-B04B-6479-9FE10865D938}"/>
              </a:ext>
            </a:extLst>
          </p:cNvPr>
          <p:cNvSpPr/>
          <p:nvPr/>
        </p:nvSpPr>
        <p:spPr>
          <a:xfrm>
            <a:off x="1051084" y="2326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Global Challenge</a:t>
            </a:r>
            <a:endParaRPr lang="en-US" sz="22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844ECE2-64ED-A825-CF8A-3B76F84A05CE}"/>
              </a:ext>
            </a:extLst>
          </p:cNvPr>
          <p:cNvSpPr/>
          <p:nvPr/>
        </p:nvSpPr>
        <p:spPr>
          <a:xfrm>
            <a:off x="1051084" y="2816900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Modern  must sustainably increase productivity to feed a growing population</a:t>
            </a: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4FC8B19B-9715-1033-8AD2-4DD0EE892237}"/>
              </a:ext>
            </a:extLst>
          </p:cNvPr>
          <p:cNvSpPr/>
          <p:nvPr/>
        </p:nvSpPr>
        <p:spPr>
          <a:xfrm>
            <a:off x="4942642" y="2326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Precision Need</a:t>
            </a:r>
            <a:endParaRPr lang="en-US" sz="22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DBB012B9-D5CA-05C5-8127-95BD9058D195}"/>
              </a:ext>
            </a:extLst>
          </p:cNvPr>
          <p:cNvSpPr/>
          <p:nvPr/>
        </p:nvSpPr>
        <p:spPr>
          <a:xfrm>
            <a:off x="4942642" y="2816900"/>
            <a:ext cx="315027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Precise application of resources (liquid fertilizers, water) is essential to maximize yields, reduce costs, and protect the environment</a:t>
            </a:r>
            <a:endParaRPr lang="en-US" sz="175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F09921BD-E03A-44B5-EB7A-23AEEE2C11AC}"/>
              </a:ext>
            </a:extLst>
          </p:cNvPr>
          <p:cNvSpPr/>
          <p:nvPr/>
        </p:nvSpPr>
        <p:spPr>
          <a:xfrm>
            <a:off x="1051084" y="57357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Competition Goal</a:t>
            </a:r>
            <a:endParaRPr lang="en-US" sz="22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4FC6B4DF-BBD2-4F2D-BEFC-14905A34D918}"/>
              </a:ext>
            </a:extLst>
          </p:cNvPr>
          <p:cNvSpPr/>
          <p:nvPr/>
        </p:nvSpPr>
        <p:spPr>
          <a:xfrm>
            <a:off x="1051084" y="6226135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Design a sprayer that can be integrated with the "PARC AgRobot" for efficient, autonomous fertilizer application</a:t>
            </a:r>
            <a:endParaRPr lang="en-US" sz="1750" dirty="0"/>
          </a:p>
        </p:txBody>
      </p:sp>
      <p:pic>
        <p:nvPicPr>
          <p:cNvPr id="12" name="Picture 11" descr="A logo with white stars&#10;&#10;AI-generated content may be incorrect.">
            <a:extLst>
              <a:ext uri="{FF2B5EF4-FFF2-40B4-BE49-F238E27FC236}">
                <a16:creationId xmlns:a16="http://schemas.microsoft.com/office/drawing/2014/main" id="{56FC610C-E410-6810-241B-46B0DDBB2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67875C9-6D88-2DFB-B88B-0E4CFF96BDB3}"/>
              </a:ext>
            </a:extLst>
          </p:cNvPr>
          <p:cNvSpPr/>
          <p:nvPr/>
        </p:nvSpPr>
        <p:spPr>
          <a:xfrm>
            <a:off x="721638" y="566976"/>
            <a:ext cx="1199995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Our Solution: "Plug &amp; Spray“(Prototype) </a:t>
            </a:r>
          </a:p>
          <a:p>
            <a:pPr marL="0" indent="0" algn="l">
              <a:lnSpc>
                <a:spcPts val="5050"/>
              </a:lnSpc>
              <a:buNone/>
            </a:pPr>
            <a:endParaRPr lang="en-US" sz="4050" dirty="0">
              <a:solidFill>
                <a:srgbClr val="233E32"/>
              </a:solidFill>
              <a:ea typeface="Alice" pitchFamily="34" charset="-122"/>
              <a:cs typeface="Alice" pitchFamily="34" charset="-120"/>
            </a:endParaRPr>
          </a:p>
          <a:p>
            <a:pPr marL="0" indent="0" algn="l">
              <a:lnSpc>
                <a:spcPts val="5050"/>
              </a:lnSpc>
              <a:buNone/>
            </a:pPr>
            <a:endParaRPr lang="en-US" sz="4050" dirty="0">
              <a:solidFill>
                <a:srgbClr val="233E32"/>
              </a:solidFill>
              <a:ea typeface="Alice" pitchFamily="34" charset="-122"/>
              <a:cs typeface="Alice" pitchFamily="34" charset="-120"/>
            </a:endParaRPr>
          </a:p>
          <a:p>
            <a:pPr marL="0" indent="0" algn="l">
              <a:lnSpc>
                <a:spcPts val="5050"/>
              </a:lnSpc>
              <a:buNone/>
            </a:pPr>
            <a:endParaRPr lang="en-US" sz="4050" dirty="0">
              <a:solidFill>
                <a:srgbClr val="233E32"/>
              </a:solidFill>
              <a:ea typeface="Alice" pitchFamily="34" charset="-122"/>
              <a:cs typeface="Alice" pitchFamily="34" charset="-12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1190418-CCF7-6D5F-821C-1E4ADD8A654B}"/>
              </a:ext>
            </a:extLst>
          </p:cNvPr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We've designed a lightweight, intelligent spraying module that easily attaches to the robot:</a:t>
            </a:r>
            <a:endParaRPr lang="en-US" sz="16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17D2D53-BF00-7D19-FA24-68E85BD819B1}"/>
              </a:ext>
            </a:extLst>
          </p:cNvPr>
          <p:cNvSpPr/>
          <p:nvPr/>
        </p:nvSpPr>
        <p:spPr>
          <a:xfrm>
            <a:off x="721638" y="255139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Modular design: autonomous block (mechanical, electronic, fluidic)</a:t>
            </a:r>
            <a:endParaRPr lang="en-US" sz="16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3F3B329-BF24-4468-7E27-7C0487C9BE49}"/>
              </a:ext>
            </a:extLst>
          </p:cNvPr>
          <p:cNvSpPr/>
          <p:nvPr/>
        </p:nvSpPr>
        <p:spPr>
          <a:xfrm>
            <a:off x="721638" y="32833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Lightweight: 3D printed parts and compact servomotors</a:t>
            </a:r>
            <a:endParaRPr lang="en-US" sz="16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3299A3C9-D5AE-EF2A-E847-1D1F65166CD7}"/>
              </a:ext>
            </a:extLst>
          </p:cNvPr>
          <p:cNvSpPr/>
          <p:nvPr/>
        </p:nvSpPr>
        <p:spPr>
          <a:xfrm>
            <a:off x="721638" y="368546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Intelligent control: ESP32 microcontroller with wireless control via mobile app</a:t>
            </a:r>
            <a:endParaRPr lang="en-US" sz="1600" dirty="0"/>
          </a:p>
        </p:txBody>
      </p:sp>
      <p:pic>
        <p:nvPicPr>
          <p:cNvPr id="7" name="Picture 6" descr="A logo with white stars&#10;&#10;AI-generated content may be incorrect.">
            <a:extLst>
              <a:ext uri="{FF2B5EF4-FFF2-40B4-BE49-F238E27FC236}">
                <a16:creationId xmlns:a16="http://schemas.microsoft.com/office/drawing/2014/main" id="{E0E8889D-EB46-928F-AD99-358BE052B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  <p:pic>
        <p:nvPicPr>
          <p:cNvPr id="9" name="Picture 8" descr="A table with a robot and wires&#10;&#10;AI-generated content may be incorrect.">
            <a:extLst>
              <a:ext uri="{FF2B5EF4-FFF2-40B4-BE49-F238E27FC236}">
                <a16:creationId xmlns:a16="http://schemas.microsoft.com/office/drawing/2014/main" id="{16D91F20-9776-FCAB-C020-82D667F5E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159" y="4892621"/>
            <a:ext cx="4924450" cy="2770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 descr="A table with several objects on it&#10;&#10;AI-generated content may be incorrect.">
            <a:extLst>
              <a:ext uri="{FF2B5EF4-FFF2-40B4-BE49-F238E27FC236}">
                <a16:creationId xmlns:a16="http://schemas.microsoft.com/office/drawing/2014/main" id="{A3B5B2E1-110C-6CEC-7DDF-3D3D2EC930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38" y="4542559"/>
            <a:ext cx="2349966" cy="36247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960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F45D57E-806F-E960-86D8-311802D73F32}"/>
              </a:ext>
            </a:extLst>
          </p:cNvPr>
          <p:cNvSpPr/>
          <p:nvPr/>
        </p:nvSpPr>
        <p:spPr>
          <a:xfrm>
            <a:off x="4013894" y="589836"/>
            <a:ext cx="660261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fr-FR" sz="4050" u="sng" dirty="0"/>
              <a:t>How </a:t>
            </a:r>
            <a:r>
              <a:rPr lang="fr-FR" sz="4050" u="sng" dirty="0" err="1"/>
              <a:t>does</a:t>
            </a:r>
            <a:r>
              <a:rPr lang="fr-FR" sz="4050" u="sng" dirty="0"/>
              <a:t> </a:t>
            </a:r>
            <a:r>
              <a:rPr lang="fr-FR" sz="4050" u="sng" dirty="0" err="1"/>
              <a:t>it</a:t>
            </a:r>
            <a:r>
              <a:rPr lang="fr-FR" sz="4050" u="sng" dirty="0"/>
              <a:t> </a:t>
            </a:r>
            <a:r>
              <a:rPr lang="fr-FR" sz="4050" u="sng" dirty="0" err="1"/>
              <a:t>work</a:t>
            </a:r>
            <a:r>
              <a:rPr lang="en-US" sz="4050" u="sng" dirty="0"/>
              <a:t>?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FC61BAB-CCB6-043A-F7FF-B6AB9C6D4DA0}"/>
              </a:ext>
            </a:extLst>
          </p:cNvPr>
          <p:cNvSpPr/>
          <p:nvPr/>
        </p:nvSpPr>
        <p:spPr>
          <a:xfrm>
            <a:off x="721638" y="1706047"/>
            <a:ext cx="1206853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The ability to aim the spray is controlled by a two-axis gimbal system for each spray head.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Actuators: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We use lightweight </a:t>
            </a: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servo motors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for articulation.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Pan Axis (Horizontal):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A high-torque </a:t>
            </a:r>
            <a:r>
              <a:rPr lang="en-US" b="1" i="0" dirty="0" err="1">
                <a:solidFill>
                  <a:srgbClr val="1A1C1E"/>
                </a:solidFill>
                <a:effectLst/>
                <a:latin typeface="Google Sans Text"/>
              </a:rPr>
              <a:t>Hitec</a:t>
            </a: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 HS-805BB+ servo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(24kg) rotates the entire arm assembly left and right, allowing the system to cover a wide horizontal area.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Tilt Axis (Vertical):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A standard </a:t>
            </a: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MG996R servo 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(9kg)  adjusts the spray head's angle up and down, controlling the spray's reach and trajectory.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Structure: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 The frame is built from </a:t>
            </a:r>
            <a:r>
              <a:rPr lang="en-US" b="1" i="0" dirty="0">
                <a:solidFill>
                  <a:srgbClr val="1A1C1E"/>
                </a:solidFill>
                <a:effectLst/>
                <a:latin typeface="Google Sans Text"/>
              </a:rPr>
              <a:t>3D-printed components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, which allows for rapid prototyping and a lightweight design, crucial for a mobile robotic platform. The base is mounted on aluminum extrusions for easy integration with the PARC </a:t>
            </a:r>
            <a:r>
              <a:rPr lang="en-US" b="0" i="0" dirty="0" err="1">
                <a:solidFill>
                  <a:srgbClr val="1A1C1E"/>
                </a:solidFill>
                <a:effectLst/>
                <a:latin typeface="Google Sans Text"/>
              </a:rPr>
              <a:t>AgRobot</a:t>
            </a:r>
            <a:r>
              <a:rPr lang="en-US" b="0" i="0" dirty="0">
                <a:solidFill>
                  <a:srgbClr val="1A1C1E"/>
                </a:solidFill>
                <a:effectLst/>
                <a:latin typeface="Google Sans Text"/>
              </a:rPr>
              <a:t>.</a:t>
            </a:r>
          </a:p>
        </p:txBody>
      </p:sp>
      <p:pic>
        <p:nvPicPr>
          <p:cNvPr id="17" name="Picture 16" descr="A pink and white robot arm&#10;&#10;AI-generated content may be incorrect.">
            <a:extLst>
              <a:ext uri="{FF2B5EF4-FFF2-40B4-BE49-F238E27FC236}">
                <a16:creationId xmlns:a16="http://schemas.microsoft.com/office/drawing/2014/main" id="{9458ED30-6B45-498F-7DE7-2E3FE0488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40" y="3997092"/>
            <a:ext cx="7200900" cy="40505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86284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001-0335">
            <a:hlinkClick r:id="" action="ppaction://media"/>
            <a:extLst>
              <a:ext uri="{FF2B5EF4-FFF2-40B4-BE49-F238E27FC236}">
                <a16:creationId xmlns:a16="http://schemas.microsoft.com/office/drawing/2014/main" id="{F713676D-DCD5-6C68-6B83-62778E67F7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98425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36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85361F05-55B5-AE01-AF2A-4CE40E4C0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32" y="6436987"/>
            <a:ext cx="2902387" cy="16325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F55B9A01-83C4-1B60-97F2-88071F2FF79B}"/>
              </a:ext>
            </a:extLst>
          </p:cNvPr>
          <p:cNvSpPr/>
          <p:nvPr/>
        </p:nvSpPr>
        <p:spPr>
          <a:xfrm>
            <a:off x="793790" y="14985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System Architecture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3F1F731A-6484-FBD1-FBED-648D54727325}"/>
              </a:ext>
            </a:extLst>
          </p:cNvPr>
          <p:cNvSpPr/>
          <p:nvPr/>
        </p:nvSpPr>
        <p:spPr>
          <a:xfrm>
            <a:off x="793790" y="2970609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87D12F93-8A4A-7BA9-261E-20B5447D0074}"/>
              </a:ext>
            </a:extLst>
          </p:cNvPr>
          <p:cNvSpPr/>
          <p:nvPr/>
        </p:nvSpPr>
        <p:spPr>
          <a:xfrm>
            <a:off x="2551688" y="2660928"/>
            <a:ext cx="680442" cy="680442"/>
          </a:xfrm>
          <a:prstGeom prst="roundRect">
            <a:avLst>
              <a:gd name="adj" fmla="val 134383"/>
            </a:avLst>
          </a:prstGeom>
          <a:solidFill>
            <a:schemeClr val="accent2"/>
          </a:solidFill>
          <a:ln/>
        </p:spPr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7C8DABC8-9082-5A88-FADA-10B5A9E05D46}"/>
              </a:ext>
            </a:extLst>
          </p:cNvPr>
          <p:cNvSpPr/>
          <p:nvPr/>
        </p:nvSpPr>
        <p:spPr>
          <a:xfrm>
            <a:off x="2824817" y="2787669"/>
            <a:ext cx="25032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ea typeface="Alice" pitchFamily="34" charset="-122"/>
                <a:cs typeface="Alice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6CCFEB3-9647-BB46-EB1E-CD0D3BA20798}"/>
              </a:ext>
            </a:extLst>
          </p:cNvPr>
          <p:cNvSpPr/>
          <p:nvPr/>
        </p:nvSpPr>
        <p:spPr>
          <a:xfrm>
            <a:off x="1051084" y="356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Mechanical</a:t>
            </a:r>
            <a:endParaRPr lang="en-US" sz="22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E57B0401-2E41-3559-02F7-25902FADD48F}"/>
              </a:ext>
            </a:extLst>
          </p:cNvPr>
          <p:cNvSpPr/>
          <p:nvPr/>
        </p:nvSpPr>
        <p:spPr>
          <a:xfrm>
            <a:off x="1051084" y="4058483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Aluminum profiles and 3D printed parts ( PLA )</a:t>
            </a:r>
            <a:endParaRPr lang="en-US" sz="17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FDF98F16-7D0A-552E-B933-4F2C082A5FD6}"/>
              </a:ext>
            </a:extLst>
          </p:cNvPr>
          <p:cNvSpPr/>
          <p:nvPr/>
        </p:nvSpPr>
        <p:spPr>
          <a:xfrm>
            <a:off x="1051084" y="486358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Two rotation axes (horizontal Pan, vertical Tilt) for each spray head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</a:rPr>
              <a:t>Spray  jet mount on the system equipped with 8 modes for better </a:t>
            </a:r>
            <a:r>
              <a:rPr lang="en-US" sz="1750" dirty="0">
                <a:solidFill>
                  <a:schemeClr val="bg1"/>
                </a:solidFill>
              </a:rPr>
              <a:t>control jet flow</a:t>
            </a:r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BBED8E1B-BD4C-EFD3-F9C0-BE26D109A76F}"/>
              </a:ext>
            </a:extLst>
          </p:cNvPr>
          <p:cNvSpPr/>
          <p:nvPr/>
        </p:nvSpPr>
        <p:spPr>
          <a:xfrm>
            <a:off x="5216962" y="2970609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3F2F04F6-19A0-951D-C7C8-78E06ECD41F7}"/>
              </a:ext>
            </a:extLst>
          </p:cNvPr>
          <p:cNvSpPr/>
          <p:nvPr/>
        </p:nvSpPr>
        <p:spPr>
          <a:xfrm>
            <a:off x="6974860" y="266092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0000"/>
          </a:solidFill>
          <a:ln/>
        </p:spPr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FE126841-8304-1AFA-0FBE-8C5062F82528}"/>
              </a:ext>
            </a:extLst>
          </p:cNvPr>
          <p:cNvSpPr/>
          <p:nvPr/>
        </p:nvSpPr>
        <p:spPr>
          <a:xfrm>
            <a:off x="7178992" y="278766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ea typeface="Alice" pitchFamily="34" charset="-122"/>
                <a:cs typeface="Alice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14AE880E-547D-7924-7024-178210F3A9FE}"/>
              </a:ext>
            </a:extLst>
          </p:cNvPr>
          <p:cNvSpPr/>
          <p:nvPr/>
        </p:nvSpPr>
        <p:spPr>
          <a:xfrm>
            <a:off x="5474256" y="356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Fluidic</a:t>
            </a:r>
            <a:endParaRPr lang="en-US" sz="22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0294635B-260F-C087-100F-589B5AC1D620}"/>
              </a:ext>
            </a:extLst>
          </p:cNvPr>
          <p:cNvSpPr/>
          <p:nvPr/>
        </p:nvSpPr>
        <p:spPr>
          <a:xfrm>
            <a:off x="5474256" y="405848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Main 12V pump for pressure</a:t>
            </a:r>
            <a:endParaRPr lang="en-US" sz="175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C2935C87-91B3-491E-E328-E10E3812F6B1}"/>
              </a:ext>
            </a:extLst>
          </p:cNvPr>
          <p:cNvSpPr/>
          <p:nvPr/>
        </p:nvSpPr>
        <p:spPr>
          <a:xfrm>
            <a:off x="5474256" y="450068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A35B9FA2-7A73-BDC6-5324-BF13AF642C7A}"/>
              </a:ext>
            </a:extLst>
          </p:cNvPr>
          <p:cNvSpPr/>
          <p:nvPr/>
        </p:nvSpPr>
        <p:spPr>
          <a:xfrm>
            <a:off x="5474256" y="530578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26EA9A4B-C6F3-4A98-9486-23BD0F1139BA}"/>
              </a:ext>
            </a:extLst>
          </p:cNvPr>
          <p:cNvSpPr/>
          <p:nvPr/>
        </p:nvSpPr>
        <p:spPr>
          <a:xfrm>
            <a:off x="9640133" y="2970609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7" name="Shape 15">
            <a:extLst>
              <a:ext uri="{FF2B5EF4-FFF2-40B4-BE49-F238E27FC236}">
                <a16:creationId xmlns:a16="http://schemas.microsoft.com/office/drawing/2014/main" id="{9943289A-C349-9CF9-DD36-FB8E29B40FD2}"/>
              </a:ext>
            </a:extLst>
          </p:cNvPr>
          <p:cNvSpPr/>
          <p:nvPr/>
        </p:nvSpPr>
        <p:spPr>
          <a:xfrm>
            <a:off x="11398032" y="266092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00"/>
          </a:solidFill>
          <a:ln/>
        </p:spPr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476AC56F-EBD8-E2AF-C4BD-4C368B576D9C}"/>
              </a:ext>
            </a:extLst>
          </p:cNvPr>
          <p:cNvSpPr/>
          <p:nvPr/>
        </p:nvSpPr>
        <p:spPr>
          <a:xfrm>
            <a:off x="11669494" y="277830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ea typeface="Alice" pitchFamily="34" charset="-122"/>
                <a:cs typeface="Alice" pitchFamily="34" charset="-120"/>
              </a:rPr>
              <a:t>3</a:t>
            </a:r>
            <a:endParaRPr lang="en-US" sz="21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193BAC3F-38B3-B203-ABED-B0190F7F0EAA}"/>
              </a:ext>
            </a:extLst>
          </p:cNvPr>
          <p:cNvSpPr/>
          <p:nvPr/>
        </p:nvSpPr>
        <p:spPr>
          <a:xfrm>
            <a:off x="9897427" y="356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Electronics</a:t>
            </a:r>
            <a:endParaRPr lang="en-US" sz="2200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78307A0E-68E4-50DA-C568-9783BC8E5EC0}"/>
              </a:ext>
            </a:extLst>
          </p:cNvPr>
          <p:cNvSpPr/>
          <p:nvPr/>
        </p:nvSpPr>
        <p:spPr>
          <a:xfrm>
            <a:off x="9897427" y="405848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ESP32 microcontroller</a:t>
            </a:r>
            <a:endParaRPr lang="en-US" sz="1750" dirty="0"/>
          </a:p>
        </p:txBody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7684642D-E056-918B-59B4-4A4065F420C3}"/>
              </a:ext>
            </a:extLst>
          </p:cNvPr>
          <p:cNvSpPr/>
          <p:nvPr/>
        </p:nvSpPr>
        <p:spPr>
          <a:xfrm>
            <a:off x="9897427" y="450068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Servomotors (Hitec HS-805BB+ and MG996R)</a:t>
            </a:r>
            <a:endParaRPr lang="en-US" sz="1750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450F10C6-07E4-BD87-FF79-579C18D6BE91}"/>
              </a:ext>
            </a:extLst>
          </p:cNvPr>
          <p:cNvSpPr/>
          <p:nvPr/>
        </p:nvSpPr>
        <p:spPr>
          <a:xfrm>
            <a:off x="9897427" y="530578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Relay modules for 12V pumps</a:t>
            </a:r>
            <a:endParaRPr lang="en-US" sz="1750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571E21C0-9321-EF91-49B1-B1ABDC928AEB}"/>
              </a:ext>
            </a:extLst>
          </p:cNvPr>
          <p:cNvSpPr/>
          <p:nvPr/>
        </p:nvSpPr>
        <p:spPr>
          <a:xfrm>
            <a:off x="9897427" y="574798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</a:rPr>
              <a:t>Custom electronic board for better cable management</a:t>
            </a:r>
            <a:endParaRPr lang="en-US" sz="1750" dirty="0"/>
          </a:p>
        </p:txBody>
      </p:sp>
      <p:pic>
        <p:nvPicPr>
          <p:cNvPr id="24" name="Picture 23" descr="A logo with white stars&#10;&#10;AI-generated content may be incorrect.">
            <a:extLst>
              <a:ext uri="{FF2B5EF4-FFF2-40B4-BE49-F238E27FC236}">
                <a16:creationId xmlns:a16="http://schemas.microsoft.com/office/drawing/2014/main" id="{DDA632D8-B6F2-F569-5B99-BE999B0F6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A218B8D-CBAC-9117-3BFA-637EC4865E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71562" y="4133749"/>
            <a:ext cx="1940400" cy="3449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5524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C660CB3-960B-E7D3-5ECC-475835C3F647}"/>
              </a:ext>
            </a:extLst>
          </p:cNvPr>
          <p:cNvSpPr/>
          <p:nvPr/>
        </p:nvSpPr>
        <p:spPr>
          <a:xfrm>
            <a:off x="542330" y="492681"/>
            <a:ext cx="78472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Mobile app for better control</a:t>
            </a:r>
            <a:endParaRPr lang="en-US" sz="4450" dirty="0"/>
          </a:p>
        </p:txBody>
      </p:sp>
      <p:pic>
        <p:nvPicPr>
          <p:cNvPr id="4" name="Picture 3" descr="A hand holding a cell phone&#10;&#10;AI-generated content may be incorrect.">
            <a:extLst>
              <a:ext uri="{FF2B5EF4-FFF2-40B4-BE49-F238E27FC236}">
                <a16:creationId xmlns:a16="http://schemas.microsoft.com/office/drawing/2014/main" id="{F2238930-124F-0C82-89D9-9BCE6548B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71729" y="3434793"/>
            <a:ext cx="5506722" cy="309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hand holding a cell phone&#10;&#10;AI-generated content may be incorrect.">
            <a:extLst>
              <a:ext uri="{FF2B5EF4-FFF2-40B4-BE49-F238E27FC236}">
                <a16:creationId xmlns:a16="http://schemas.microsoft.com/office/drawing/2014/main" id="{098DB494-FDBC-0973-114D-7674B43ED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813925" y="3525414"/>
            <a:ext cx="5506720" cy="30975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 descr="A hand holding a cell phone&#10;&#10;AI-generated content may be incorrect.">
            <a:extLst>
              <a:ext uri="{FF2B5EF4-FFF2-40B4-BE49-F238E27FC236}">
                <a16:creationId xmlns:a16="http://schemas.microsoft.com/office/drawing/2014/main" id="{DE014A69-DCD1-7243-4AE4-43664A115C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22678" y="3349962"/>
            <a:ext cx="5731298" cy="32238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 4">
            <a:extLst>
              <a:ext uri="{FF2B5EF4-FFF2-40B4-BE49-F238E27FC236}">
                <a16:creationId xmlns:a16="http://schemas.microsoft.com/office/drawing/2014/main" id="{31008540-F840-AB3B-BE49-69EEACB66B9A}"/>
              </a:ext>
            </a:extLst>
          </p:cNvPr>
          <p:cNvSpPr/>
          <p:nvPr/>
        </p:nvSpPr>
        <p:spPr>
          <a:xfrm>
            <a:off x="731044" y="1374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We designed an app to control our mechanism fully remotely using Flutter Dart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07667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9F796EB9-6B0D-5D4C-D143-B24E7B731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59" y="1523881"/>
            <a:ext cx="448151" cy="448151"/>
          </a:xfrm>
          <a:prstGeom prst="rect">
            <a:avLst/>
          </a:prstGeom>
        </p:spPr>
      </p:pic>
      <p:sp>
        <p:nvSpPr>
          <p:cNvPr id="10" name="Text 1">
            <a:extLst>
              <a:ext uri="{FF2B5EF4-FFF2-40B4-BE49-F238E27FC236}">
                <a16:creationId xmlns:a16="http://schemas.microsoft.com/office/drawing/2014/main" id="{19A7EC01-C6EF-456E-38EE-FC0D07018DCB}"/>
              </a:ext>
            </a:extLst>
          </p:cNvPr>
          <p:cNvSpPr/>
          <p:nvPr/>
        </p:nvSpPr>
        <p:spPr>
          <a:xfrm>
            <a:off x="627459" y="2196108"/>
            <a:ext cx="224123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Low Cost</a:t>
            </a:r>
            <a:endParaRPr lang="en-US" sz="175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6FBDA263-DB8B-1A37-C7E7-171E599857EC}"/>
              </a:ext>
            </a:extLst>
          </p:cNvPr>
          <p:cNvSpPr/>
          <p:nvPr/>
        </p:nvSpPr>
        <p:spPr>
          <a:xfrm>
            <a:off x="627459" y="2655332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Affordable, widely available components ideal for rapid, economical prototyping</a:t>
            </a:r>
            <a:endParaRPr lang="en-US" sz="1400" dirty="0"/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D5139A6C-4CB6-BEC9-BFC1-DD6F30FE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9" y="3677126"/>
            <a:ext cx="448151" cy="448151"/>
          </a:xfrm>
          <a:prstGeom prst="rect">
            <a:avLst/>
          </a:prstGeom>
        </p:spPr>
      </p:pic>
      <p:sp>
        <p:nvSpPr>
          <p:cNvPr id="13" name="Text 3">
            <a:extLst>
              <a:ext uri="{FF2B5EF4-FFF2-40B4-BE49-F238E27FC236}">
                <a16:creationId xmlns:a16="http://schemas.microsoft.com/office/drawing/2014/main" id="{DCACF9D6-A817-FF61-4D51-B61D8C2B6540}"/>
              </a:ext>
            </a:extLst>
          </p:cNvPr>
          <p:cNvSpPr/>
          <p:nvPr/>
        </p:nvSpPr>
        <p:spPr>
          <a:xfrm>
            <a:off x="627459" y="4349353"/>
            <a:ext cx="224123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Lightweight</a:t>
            </a:r>
            <a:endParaRPr lang="en-US" sz="175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295AB684-48FF-36BA-1C99-B0624F697AEA}"/>
              </a:ext>
            </a:extLst>
          </p:cNvPr>
          <p:cNvSpPr/>
          <p:nvPr/>
        </p:nvSpPr>
        <p:spPr>
          <a:xfrm>
            <a:off x="627459" y="4808577"/>
            <a:ext cx="6469023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Servomotors create a very light system, a key advantage for mobile robots</a:t>
            </a:r>
            <a:endParaRPr lang="en-US" sz="1400" dirty="0"/>
          </a:p>
        </p:txBody>
      </p:sp>
      <p:pic>
        <p:nvPicPr>
          <p:cNvPr id="15" name="Image 2" descr="preencoded.png">
            <a:extLst>
              <a:ext uri="{FF2B5EF4-FFF2-40B4-BE49-F238E27FC236}">
                <a16:creationId xmlns:a16="http://schemas.microsoft.com/office/drawing/2014/main" id="{870F394A-7910-660F-1457-5A621F65F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" y="5543550"/>
            <a:ext cx="448151" cy="448151"/>
          </a:xfrm>
          <a:prstGeom prst="rect">
            <a:avLst/>
          </a:prstGeom>
        </p:spPr>
      </p:pic>
      <p:sp>
        <p:nvSpPr>
          <p:cNvPr id="16" name="Text 5">
            <a:extLst>
              <a:ext uri="{FF2B5EF4-FFF2-40B4-BE49-F238E27FC236}">
                <a16:creationId xmlns:a16="http://schemas.microsoft.com/office/drawing/2014/main" id="{95E221B1-EFE5-DC1B-F788-C3D1B6CE274C}"/>
              </a:ext>
            </a:extLst>
          </p:cNvPr>
          <p:cNvSpPr/>
          <p:nvPr/>
        </p:nvSpPr>
        <p:spPr>
          <a:xfrm>
            <a:off x="627459" y="6215777"/>
            <a:ext cx="2241233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Simple Control</a:t>
            </a:r>
            <a:endParaRPr lang="en-US" sz="1750" dirty="0"/>
          </a:p>
        </p:txBody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AE480E30-077C-6ED1-F99A-3E2372059295}"/>
              </a:ext>
            </a:extLst>
          </p:cNvPr>
          <p:cNvSpPr/>
          <p:nvPr/>
        </p:nvSpPr>
        <p:spPr>
          <a:xfrm>
            <a:off x="627459" y="6675001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Servomotors use simple PWM signals; ESP32 offers integrated wireless control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15C103-E1E6-6B54-8434-9544F480C06C}"/>
              </a:ext>
            </a:extLst>
          </p:cNvPr>
          <p:cNvSpPr txBox="1"/>
          <p:nvPr/>
        </p:nvSpPr>
        <p:spPr>
          <a:xfrm>
            <a:off x="400050" y="404003"/>
            <a:ext cx="7315200" cy="624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Prototype Advantages</a:t>
            </a:r>
            <a:endParaRPr lang="en-US" sz="3200" dirty="0"/>
          </a:p>
        </p:txBody>
      </p:sp>
      <p:pic>
        <p:nvPicPr>
          <p:cNvPr id="20" name="Picture 19" descr="A logo with white stars&#10;&#10;AI-generated content may be incorrect.">
            <a:extLst>
              <a:ext uri="{FF2B5EF4-FFF2-40B4-BE49-F238E27FC236}">
                <a16:creationId xmlns:a16="http://schemas.microsoft.com/office/drawing/2014/main" id="{0C9EFA5F-7DF1-2989-C6B1-3CE5D274CB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  <p:pic>
        <p:nvPicPr>
          <p:cNvPr id="21" name="Picture 20" descr="A table with several objects on it&#10;&#10;AI-generated content may be incorrect.">
            <a:extLst>
              <a:ext uri="{FF2B5EF4-FFF2-40B4-BE49-F238E27FC236}">
                <a16:creationId xmlns:a16="http://schemas.microsoft.com/office/drawing/2014/main" id="{DB495958-E628-4F3C-9FEC-8E0A3E808F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945" y="48088"/>
            <a:ext cx="2164437" cy="38478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27711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rtial Circle 19">
            <a:extLst>
              <a:ext uri="{FF2B5EF4-FFF2-40B4-BE49-F238E27FC236}">
                <a16:creationId xmlns:a16="http://schemas.microsoft.com/office/drawing/2014/main" id="{B20C0DBF-ECD9-B777-9AFF-950CE7FCE134}"/>
              </a:ext>
            </a:extLst>
          </p:cNvPr>
          <p:cNvSpPr/>
          <p:nvPr/>
        </p:nvSpPr>
        <p:spPr>
          <a:xfrm>
            <a:off x="132577" y="1714500"/>
            <a:ext cx="5955030" cy="5531721"/>
          </a:xfrm>
          <a:prstGeom prst="pi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9A3391E2-1F31-4621-78B2-5018F60EAAC5}"/>
              </a:ext>
            </a:extLst>
          </p:cNvPr>
          <p:cNvSpPr/>
          <p:nvPr/>
        </p:nvSpPr>
        <p:spPr>
          <a:xfrm>
            <a:off x="508040" y="3070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ea typeface="Alice" pitchFamily="34" charset="-122"/>
                <a:cs typeface="Alice" pitchFamily="34" charset="-120"/>
              </a:rPr>
              <a:t>Application Domains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E16DE93F-A92A-DB2F-483C-14D2CAEF2AA2}"/>
              </a:ext>
            </a:extLst>
          </p:cNvPr>
          <p:cNvSpPr/>
          <p:nvPr/>
        </p:nvSpPr>
        <p:spPr>
          <a:xfrm>
            <a:off x="2197418" y="2770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FF0000"/>
                </a:solidFill>
                <a:ea typeface="Alice" pitchFamily="34" charset="-122"/>
                <a:cs typeface="Alice" pitchFamily="34" charset="-120"/>
              </a:rPr>
              <a:t>Agriculture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31AB3C7-C4A5-9FF0-D22D-3D23155DCB8D}"/>
              </a:ext>
            </a:extLst>
          </p:cNvPr>
          <p:cNvSpPr/>
          <p:nvPr/>
        </p:nvSpPr>
        <p:spPr>
          <a:xfrm>
            <a:off x="793790" y="3261241"/>
            <a:ext cx="4238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Precision application of fertilizers, pesticides, and irrigation in fields, greenhouses, vineyards</a:t>
            </a:r>
            <a:endParaRPr lang="en-US" sz="1750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7A45529A-0DFB-061F-F712-7AD24A136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DF6B37B5-3474-2C0C-EEA8-F6F999881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362" y="3665458"/>
            <a:ext cx="318968" cy="398621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E92BA781-A32D-B40C-BA95-C89EB945E666}"/>
              </a:ext>
            </a:extLst>
          </p:cNvPr>
          <p:cNvSpPr/>
          <p:nvPr/>
        </p:nvSpPr>
        <p:spPr>
          <a:xfrm>
            <a:off x="9597628" y="2770823"/>
            <a:ext cx="29677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Industrial Maintenance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6FEFA501-1C62-AC25-C530-6316F0BD48B0}"/>
              </a:ext>
            </a:extLst>
          </p:cNvPr>
          <p:cNvSpPr/>
          <p:nvPr/>
        </p:nvSpPr>
        <p:spPr>
          <a:xfrm>
            <a:off x="9597628" y="3261241"/>
            <a:ext cx="42389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Cleaning, disinfection, and coating application in factories, hospitals, solar farms</a:t>
            </a:r>
            <a:endParaRPr lang="en-US" sz="175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BC4602D-5016-F844-D52E-07D3B9385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4508ADE6-65EE-47D0-4D89-07A85DAA2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6713" y="3665458"/>
            <a:ext cx="318968" cy="398621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0755B114-4B3E-4494-FF34-EA07CC1FE28C}"/>
              </a:ext>
            </a:extLst>
          </p:cNvPr>
          <p:cNvSpPr/>
          <p:nvPr/>
        </p:nvSpPr>
        <p:spPr>
          <a:xfrm>
            <a:off x="9597628" y="54048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ea typeface="Alice" pitchFamily="34" charset="-122"/>
                <a:cs typeface="Alice" pitchFamily="34" charset="-120"/>
              </a:rPr>
              <a:t>Public Spaces</a:t>
            </a:r>
            <a:endParaRPr lang="en-US" sz="22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8F9F5F8D-25A0-CFF8-4DB5-ACD9FAEED087}"/>
              </a:ext>
            </a:extLst>
          </p:cNvPr>
          <p:cNvSpPr/>
          <p:nvPr/>
        </p:nvSpPr>
        <p:spPr>
          <a:xfrm>
            <a:off x="9597628" y="5895261"/>
            <a:ext cx="42389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Pest control, green space maintenance, targeted firefighting with drones</a:t>
            </a:r>
            <a:endParaRPr lang="en-US" sz="1750" dirty="0"/>
          </a:p>
        </p:txBody>
      </p:sp>
      <p:pic>
        <p:nvPicPr>
          <p:cNvPr id="13" name="Image 4" descr="preencoded.png">
            <a:extLst>
              <a:ext uri="{FF2B5EF4-FFF2-40B4-BE49-F238E27FC236}">
                <a16:creationId xmlns:a16="http://schemas.microsoft.com/office/drawing/2014/main" id="{659ED5B1-E572-244A-2C91-DE7469B2A0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
            <a:extLst>
              <a:ext uri="{FF2B5EF4-FFF2-40B4-BE49-F238E27FC236}">
                <a16:creationId xmlns:a16="http://schemas.microsoft.com/office/drawing/2014/main" id="{0AE638E1-5C31-BEC1-67D7-0B4253E033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6713" y="5327809"/>
            <a:ext cx="318968" cy="398621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7BC5409D-551B-4356-81E0-BAFBD3510142}"/>
              </a:ext>
            </a:extLst>
          </p:cNvPr>
          <p:cNvSpPr/>
          <p:nvPr/>
        </p:nvSpPr>
        <p:spPr>
          <a:xfrm>
            <a:off x="2197418" y="54048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chemeClr val="bg1"/>
                </a:solidFill>
                <a:ea typeface="Alice" pitchFamily="34" charset="-122"/>
                <a:cs typeface="Alice" pitchFamily="34" charset="-120"/>
              </a:rPr>
              <a:t>Construction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93FFE349-39F0-41E8-5421-8A96834C77CA}"/>
              </a:ext>
            </a:extLst>
          </p:cNvPr>
          <p:cNvSpPr/>
          <p:nvPr/>
        </p:nvSpPr>
        <p:spPr>
          <a:xfrm>
            <a:off x="793790" y="5895261"/>
            <a:ext cx="4238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ea typeface="Lora" pitchFamily="34" charset="-122"/>
                <a:cs typeface="Lora" pitchFamily="34" charset="-120"/>
              </a:rPr>
              <a:t>Concrete curing, waterproofing treatments, temporary ground marking</a:t>
            </a:r>
            <a:endParaRPr lang="en-US" sz="1750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01DBB172-8EFC-0A0E-8C0B-459DA2CAA6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pic>
        <p:nvPicPr>
          <p:cNvPr id="18" name="Image 7" descr="preencoded.png">
            <a:extLst>
              <a:ext uri="{FF2B5EF4-FFF2-40B4-BE49-F238E27FC236}">
                <a16:creationId xmlns:a16="http://schemas.microsoft.com/office/drawing/2014/main" id="{688B56D0-1490-892E-5EF3-BDAE0A1ACA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4362" y="5327809"/>
            <a:ext cx="318968" cy="398621"/>
          </a:xfrm>
          <a:prstGeom prst="rect">
            <a:avLst/>
          </a:prstGeom>
        </p:spPr>
      </p:pic>
      <p:pic>
        <p:nvPicPr>
          <p:cNvPr id="19" name="Picture 18" descr="A logo with white stars&#10;&#10;AI-generated content may be incorrect.">
            <a:extLst>
              <a:ext uri="{FF2B5EF4-FFF2-40B4-BE49-F238E27FC236}">
                <a16:creationId xmlns:a16="http://schemas.microsoft.com/office/drawing/2014/main" id="{274E0AA2-F415-D2EB-4D91-F8CC3DB4415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5730" y="7314801"/>
            <a:ext cx="1724670" cy="7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07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</TotalTime>
  <Words>586</Words>
  <Application>Microsoft Office PowerPoint</Application>
  <PresentationFormat>Custom</PresentationFormat>
  <Paragraphs>75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Alice</vt:lpstr>
      <vt:lpstr>Aptos</vt:lpstr>
      <vt:lpstr>Aptos Display</vt:lpstr>
      <vt:lpstr>Arial</vt:lpstr>
      <vt:lpstr>Google Sans Text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So-i-learn-3D</dc:creator>
  <cp:lastModifiedBy>So-i-learn-3D</cp:lastModifiedBy>
  <cp:revision>22</cp:revision>
  <dcterms:created xsi:type="dcterms:W3CDTF">2025-07-19T14:58:17Z</dcterms:created>
  <dcterms:modified xsi:type="dcterms:W3CDTF">2025-07-19T16:15:57Z</dcterms:modified>
</cp:coreProperties>
</file>

<file path=docProps/thumbnail.jpeg>
</file>